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859" r:id="rId2"/>
    <p:sldId id="1189" r:id="rId3"/>
    <p:sldId id="1169" r:id="rId4"/>
    <p:sldId id="1171" r:id="rId5"/>
    <p:sldId id="1172" r:id="rId6"/>
    <p:sldId id="1279" r:id="rId7"/>
    <p:sldId id="1190" r:id="rId8"/>
    <p:sldId id="1191" r:id="rId9"/>
    <p:sldId id="1283" r:id="rId10"/>
    <p:sldId id="1308" r:id="rId11"/>
    <p:sldId id="1309" r:id="rId12"/>
    <p:sldId id="1310" r:id="rId13"/>
    <p:sldId id="1285" r:id="rId14"/>
    <p:sldId id="1286" r:id="rId15"/>
    <p:sldId id="1307" r:id="rId16"/>
    <p:sldId id="1287" r:id="rId17"/>
    <p:sldId id="1288" r:id="rId18"/>
    <p:sldId id="1289" r:id="rId19"/>
    <p:sldId id="1177" r:id="rId20"/>
    <p:sldId id="1179" r:id="rId21"/>
    <p:sldId id="1180" r:id="rId22"/>
    <p:sldId id="1311" r:id="rId23"/>
    <p:sldId id="1183" r:id="rId24"/>
    <p:sldId id="1185" r:id="rId25"/>
    <p:sldId id="1187" r:id="rId2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2A"/>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4" d="100"/>
          <a:sy n="114" d="100"/>
        </p:scale>
        <p:origin x="47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dirty="0">
                <a:solidFill>
                  <a:prstClr val="black"/>
                </a:solidFill>
                <a:latin typeface="楷体" panose="02010609060101010101" pitchFamily="49" charset="-122"/>
                <a:ea typeface="楷体" panose="02010609060101010101" pitchFamily="49" charset="-122"/>
              </a:rPr>
              <a:t> </a:t>
            </a:r>
            <a:r>
              <a:rPr lang="zh-CN" altLang="en-US" sz="2000" dirty="0">
                <a:solidFill>
                  <a:prstClr val="black"/>
                </a:solidFill>
                <a:latin typeface="楷体" panose="02010609060101010101" pitchFamily="49" charset="-122"/>
                <a:ea typeface="楷体" panose="02010609060101010101" pitchFamily="49" charset="-122"/>
              </a:rPr>
              <a:t>下册 </a:t>
            </a:r>
            <a:r>
              <a:rPr lang="en-US" altLang="zh-CN" sz="2000" dirty="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中华传统文化经典研习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12   *</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石 钟 山 记</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244897"/>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如猛兽奇鬼，森然欲搏人；而山上栖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鹘</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，闻人声亦惊起，磔磔</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⑤</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云霄间；又有若老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人咳且笑于山谷中者，或曰此鹳鹤</a:t>
                </a:r>
                <a: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❺</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余方心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动</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欲还，而大声发于水上，噌吰</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如钟鼓不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绝。舟人大恐。徐而察之，则山下皆石穴罅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44897"/>
              </a:xfrm>
              <a:blipFill>
                <a:blip r:embed="rId2"/>
                <a:stretch>
                  <a:fillRect l="-796" r="-849"/>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41601"/>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像凶猛的野兽和奇异的鬼怪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阴森的样子好像要攻击人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而山上宿巢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听到人声也受惊飞起来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鸟鸣声在云霄间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响起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又有像老人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在山谷中边咳嗽边笑的声音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有人说这是鹳鹤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的声音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。我正内心惊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恐想要回去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水上却发出巨大的声音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噌吰的像钟鼓的声音连绵不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绝。船夫很惊恐。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慢慢地观察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山下都是石穴、裂缝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000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469895"/>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知其浅深，微波入焉，涵澹澎湃</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而为此也。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舟回至两山间，将入港口，有大石当中流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可坐百人，空中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⑫</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而多窍，与风水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相吞吐，有窾坎镗鞳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⑬</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之声，与向之噌吰者相应，如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乐作焉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❻</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因笑谓迈曰：</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汝识之乎</a:t>
                </a:r>
                <a:r>
                  <a:rPr lang="en-US" altLang="zh-CN" b="1" u="sng" baseline="30000">
                    <a:solidFill>
                      <a:srgbClr val="000000"/>
                    </a:solidFill>
                    <a:uFill>
                      <a:solidFill>
                        <a:srgbClr val="000000"/>
                      </a:solidFill>
                    </a:uFill>
                    <a:latin typeface="MS Mincho"/>
                    <a:ea typeface="宋体" panose="02010600030101010101" pitchFamily="2" charset="-122"/>
                    <a:cs typeface="Times New Roman" panose="02020603050405020304" pitchFamily="18" charset="0"/>
                  </a:rPr>
                  <a:t>⑭</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？噌吰者，周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469895"/>
              </a:xfrm>
              <a:blipFill>
                <a:blip r:embed="rId2"/>
                <a:stretch>
                  <a:fillRect l="-796" r="-849"/>
                </a:stretch>
              </a:blipFill>
            </p:spPr>
            <p:txBody>
              <a:bodyPr/>
              <a:lstStyle/>
              <a:p>
                <a:r>
                  <a:rPr lang="zh-CN" altLang="en-US">
                    <a:noFill/>
                  </a:rPr>
                  <a:t> </a:t>
                </a:r>
              </a:p>
            </p:txBody>
          </p:sp>
        </mc:Fallback>
      </mc:AlternateContent>
      <p:sp>
        <p:nvSpPr>
          <p:cNvPr id="3" name="内容占位符 3"/>
          <p:cNvSpPr txBox="1">
            <a:spLocks/>
          </p:cNvSpPr>
          <p:nvPr/>
        </p:nvSpPr>
        <p:spPr bwMode="auto">
          <a:xfrm>
            <a:off x="360854" y="1275856"/>
            <a:ext cx="11485848" cy="523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知道它们的深浅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细微的水波涌进里面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激荡冲击形成这种声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音。船回到两山之间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将要进入港口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有块大石头在江河水流中央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可坐上一百个人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中间是空的而且有许多窟窿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把风浪吞进去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又吐出来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发出窾坎镗鞳的声音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同先前噌吰的声音相互应和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sz="1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在演奏音乐。于是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笑着对苏迈说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你知道吗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噌吰的声音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0517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870897"/>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景王之无射</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⑮</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也；窾坎镗鞳者，魏庄子之歌钟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⑯</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也。古之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人不余欺也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⑰</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❼</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870897"/>
              </a:xfrm>
              <a:blipFill>
                <a:blip r:embed="rId2"/>
                <a:stretch>
                  <a:fillRect l="-796" r="-849" b="-977"/>
                </a:stretch>
              </a:blipFill>
            </p:spPr>
            <p:txBody>
              <a:bodyPr/>
              <a:lstStyle/>
              <a:p>
                <a:r>
                  <a:rPr lang="zh-CN" altLang="en-US">
                    <a:noFill/>
                  </a:rPr>
                  <a:t> </a:t>
                </a:r>
              </a:p>
            </p:txBody>
          </p:sp>
        </mc:Fallback>
      </mc:AlternateContent>
      <p:sp>
        <p:nvSpPr>
          <p:cNvPr id="3" name="内容占位符 4"/>
          <p:cNvSpPr txBox="1">
            <a:spLocks/>
          </p:cNvSpPr>
          <p:nvPr/>
        </p:nvSpPr>
        <p:spPr bwMode="auto">
          <a:xfrm>
            <a:off x="360854" y="129652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景王无射钟的声音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窾坎镗鞳的声音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是魏庄子歌钟的声音。古代的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称这山为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石钟山</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没有欺骗我啊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17136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5322163"/>
          </a:xfrm>
          <a:ln w="19050">
            <a:solidFill>
              <a:srgbClr val="EF412A"/>
            </a:solidFill>
            <a:prstDash val="dash"/>
          </a:ln>
        </p:spPr>
        <p:txBody>
          <a:bodyPr/>
          <a:lstStyle/>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乘船。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kōnɡ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硿焉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硿硿地响。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名词做状语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在旁边。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栖鹘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宿巢的隼。鹘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隼的旧称。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鸟鸣声。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鹳鹤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似鹤而顶不红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颈和嘴都比鹤长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夜宿高树。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心动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内心惊恐。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噌吰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chēnɡhónɡ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形容钟鼓的声音。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裂缝。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涵澹澎湃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激荡冲击。涵澹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水波动荡。</a:t>
            </a:r>
            <a:r>
              <a:rPr lang="en-US" altLang="zh-CN" b="1">
                <a:solidFill>
                  <a:srgbClr val="000000"/>
                </a:solidFill>
                <a:latin typeface="MS Mincho"/>
                <a:ea typeface="宋体" panose="02010600030101010101" pitchFamily="2" charset="-122"/>
                <a:cs typeface="Times New Roman" panose="02020603050405020304" pitchFamily="18" charset="0"/>
              </a:rPr>
              <a:t>⑪</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江河水流中央。</a:t>
            </a:r>
            <a:r>
              <a:rPr lang="en-US" altLang="zh-CN" b="1">
                <a:solidFill>
                  <a:srgbClr val="000000"/>
                </a:solidFill>
                <a:latin typeface="MS Mincho"/>
                <a:ea typeface="宋体" panose="02010600030101010101" pitchFamily="2" charset="-122"/>
                <a:cs typeface="Times New Roman" panose="02020603050405020304" pitchFamily="18" charset="0"/>
              </a:rPr>
              <a:t>⑫</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空中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中间是空的。</a:t>
            </a:r>
            <a:r>
              <a:rPr lang="en-US" altLang="zh-CN" b="1">
                <a:solidFill>
                  <a:srgbClr val="000000"/>
                </a:solidFill>
                <a:latin typeface="MS Mincho"/>
                <a:ea typeface="宋体" panose="02010600030101010101" pitchFamily="2" charset="-122"/>
                <a:cs typeface="Times New Roman" panose="02020603050405020304" pitchFamily="18" charset="0"/>
              </a:rPr>
              <a:t>⑬</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窾坎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镗鞳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nɡt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窾坎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击物声。镗鞳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钟鼓声。</a:t>
            </a:r>
            <a:r>
              <a:rPr lang="en-US" altLang="zh-CN" b="1">
                <a:solidFill>
                  <a:srgbClr val="000000"/>
                </a:solidFill>
                <a:latin typeface="MS Mincho"/>
                <a:ea typeface="宋体" panose="02010600030101010101" pitchFamily="2" charset="-122"/>
                <a:cs typeface="Times New Roman" panose="02020603050405020304" pitchFamily="18" charset="0"/>
              </a:rPr>
              <a:t>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汝识之乎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你知道吗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MS Mincho"/>
                <a:ea typeface="宋体" panose="02010600030101010101" pitchFamily="2" charset="-122"/>
                <a:cs typeface="Times New Roman" panose="02020603050405020304" pitchFamily="18" charset="0"/>
              </a:rPr>
              <a:t>⑮</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周景王之无射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《国语</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周语下》记载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周景王曾命铸造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钟名。</a:t>
            </a:r>
            <a:r>
              <a:rPr lang="en-US" altLang="zh-CN" b="1">
                <a:solidFill>
                  <a:srgbClr val="000000"/>
                </a:solidFill>
                <a:latin typeface="MS Mincho"/>
                <a:ea typeface="宋体" panose="02010600030101010101" pitchFamily="2" charset="-122"/>
                <a:cs typeface="Times New Roman" panose="02020603050405020304" pitchFamily="18" charset="0"/>
              </a:rPr>
              <a:t>⑯</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魏庄子之歌钟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《左传</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襄公十一年》记载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鲁襄公十一年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562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郑人以歌钟和其他乐器献给晋侯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晋侯分一半赐给晋大夫魏绛。魏庄子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魏绛谥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故名。歌钟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古乐器。</a:t>
            </a:r>
            <a:r>
              <a:rPr lang="en-US" altLang="zh-CN" b="1">
                <a:solidFill>
                  <a:srgbClr val="000000"/>
                </a:solidFill>
                <a:latin typeface="MS Mincho"/>
                <a:ea typeface="宋体" panose="02010600030101010101" pitchFamily="2" charset="-122"/>
                <a:cs typeface="Times New Roman" panose="02020603050405020304" pitchFamily="18" charset="0"/>
              </a:rPr>
              <a:t>⑰</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古之人不余欺也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古代的人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称这山为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石钟山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没有欺骗我啊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不余欺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宾语前置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不欺余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6093112"/>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记叙实地考察石钟山，得以探明其名由来的经过。</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6185403"/>
            <a:ext cx="899795" cy="421640"/>
          </a:xfrm>
          <a:prstGeom prst="rect">
            <a:avLst/>
          </a:prstGeom>
        </p:spPr>
      </p:pic>
    </p:spTree>
    <p:extLst>
      <p:ext uri="{BB962C8B-B14F-4D97-AF65-F5344CB8AC3E}">
        <p14:creationId xmlns:p14="http://schemas.microsoft.com/office/powerpoint/2010/main" val="1842067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4176464"/>
            <a:chOff x="360854" y="908720"/>
            <a:chExt cx="11485847" cy="4176464"/>
          </a:xfrm>
        </p:grpSpPr>
        <p:pic>
          <p:nvPicPr>
            <p:cNvPr id="6" name="图片 5"/>
            <p:cNvPicPr>
              <a:picLocks noChangeAspect="1"/>
            </p:cNvPicPr>
            <p:nvPr/>
          </p:nvPicPr>
          <p:blipFill>
            <a:blip r:embed="rId2"/>
            <a:stretch>
              <a:fillRect/>
            </a:stretch>
          </p:blipFill>
          <p:spPr>
            <a:xfrm>
              <a:off x="360854" y="908720"/>
              <a:ext cx="11485847" cy="4176464"/>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作者有机会去考察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石钟山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名字的由来，非常简洁而直接地切入正题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小童择石而叩之，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硿硿焉。余固笑而不信也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，写出李渤之说被世人广泛地接受。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字表明作者对这种不动脑筋的解释的轻蔑。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作者暮夜实地考察，描绘出阴森恐怖的气氛，从而让人感悟到探求事情的真相是需要有勇气战胜自己内心的软弱的，同时也点明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士大夫终不肯以小舟夜泊绝壁之下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的原因。</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73922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908720"/>
            <a:ext cx="11485847" cy="4176464"/>
          </a:xfrm>
          <a:prstGeom prst="rect">
            <a:avLst/>
          </a:prstGeom>
        </p:spPr>
      </p:pic>
      <p:sp>
        <p:nvSpPr>
          <p:cNvPr id="7" name="内容占位符 1"/>
          <p:cNvSpPr txBox="1">
            <a:spLocks/>
          </p:cNvSpPr>
          <p:nvPr/>
        </p:nvSpPr>
        <p:spPr bwMode="auto">
          <a:xfrm>
            <a:off x="360854" y="1052736"/>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此处具体写声音是怎样发出来的，同时为下文的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叹郦元之简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埋下伏笔。又用回程中，河中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窾坎镗鞳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的大石与先前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噌吰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的绝壁下的穴罅作对比。区别两者声音的不同之处：绝壁下，水石相搏，有共鸣，声音雄浑，故曰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噌吰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；大石中，风水相吞吐，风时有时停，水一吞一吐，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窾坎镗鞳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强调节奏鲜明。作者反复写声源，用以证实郦道元的说法，推翻李渤的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谬论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作者欣喜地告诉儿子：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古之人不余欺也。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这里的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古之人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是指郦道元。至此，本段为破疑而写，在释疑的过程中证明郦说，否定李说。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6559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326138"/>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事不目见耳闻，而臆断其有无，可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乎？郦元之所见闻，殆与余同，而言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之不详；士大夫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终不肯以小舟夜泊绝壁之下，故莫能知；而渔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工水师</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虽知而不能言。此世所以不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传也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。而陋者乃以斧斤考击而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26138"/>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31007"/>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事情没有亲眼看到、亲耳听到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却凭主观猜测去判断有无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郦道元看到的、听到的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大概和我一样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但是记载不详细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士大夫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终究不愿夜里乘小船在悬崖绝壁下停泊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所以没有谁能够知道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人和船工虽然知道却不能用文字表述。这就是世上没有流传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石钟山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得名由来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的缘故。然而浅陋的人竟然用斧头敲打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石头的办法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550092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268760"/>
                <a:ext cx="11485848" cy="1800493"/>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求之， 自以为得其实。余是以记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之，盖叹郦元之简，而笑李渤之陋也</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smtClean="0">
                                <a:solidFill>
                                  <a:schemeClr val="tx1"/>
                                </a:solidFill>
                                <a:latin typeface="Times New Roman" panose="02020603050405020304" pitchFamily="18" charset="0"/>
                                <a:ea typeface="MS Gothic" panose="020B0609070205080204" pitchFamily="49" charset="-128"/>
                                <a:cs typeface="MS Gothic" panose="020B0609070205080204" pitchFamily="49" charset="-128"/>
                              </a:rPr>
                              <m:t>❽</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268760"/>
                <a:ext cx="11485848" cy="1800493"/>
              </a:xfrm>
              <a:blipFill>
                <a:blip r:embed="rId2"/>
                <a:stretch>
                  <a:fillRect l="-796" r="-849" b="-1356"/>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76334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石钟山得名的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自以为得到了事情的真相。我因此记下以上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的经过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叹惜郦道元的简略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嘲笑李渤的浅陋。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7053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这里指用文字表述、记载。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船工。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此世所以不传也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这就是世上没有流传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石钟山得名由来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的缘故。</a:t>
            </a:r>
            <a:endPar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1988656"/>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写探明石钟山得名由来的感想，表明写作意图。</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2080947"/>
            <a:ext cx="899795" cy="421640"/>
          </a:xfrm>
          <a:prstGeom prst="rect">
            <a:avLst/>
          </a:prstGeom>
        </p:spPr>
      </p:pic>
      <p:grpSp>
        <p:nvGrpSpPr>
          <p:cNvPr id="6" name="组合 5"/>
          <p:cNvGrpSpPr/>
          <p:nvPr/>
        </p:nvGrpSpPr>
        <p:grpSpPr>
          <a:xfrm>
            <a:off x="360854" y="2708920"/>
            <a:ext cx="11485847" cy="3024336"/>
            <a:chOff x="360854" y="908720"/>
            <a:chExt cx="11485847" cy="3024336"/>
          </a:xfrm>
        </p:grpSpPr>
        <p:pic>
          <p:nvPicPr>
            <p:cNvPr id="7" name="图片 6"/>
            <p:cNvPicPr>
              <a:picLocks noChangeAspect="1"/>
            </p:cNvPicPr>
            <p:nvPr/>
          </p:nvPicPr>
          <p:blipFill>
            <a:blip r:embed="rId3"/>
            <a:stretch>
              <a:fillRect/>
            </a:stretch>
          </p:blipFill>
          <p:spPr>
            <a:xfrm>
              <a:off x="360854" y="908720"/>
              <a:ext cx="11485847" cy="3024336"/>
            </a:xfrm>
            <a:prstGeom prst="rect">
              <a:avLst/>
            </a:prstGeom>
          </p:spPr>
        </p:pic>
        <p:pic>
          <p:nvPicPr>
            <p:cNvPr id="8" name="赏析.EPS" descr="id:2147489409;FounderCES"/>
            <p:cNvPicPr/>
            <p:nvPr/>
          </p:nvPicPr>
          <p:blipFill>
            <a:blip r:embed="rId4"/>
            <a:stretch>
              <a:fillRect/>
            </a:stretch>
          </p:blipFill>
          <p:spPr>
            <a:xfrm>
              <a:off x="5653880" y="1019641"/>
              <a:ext cx="899795" cy="474980"/>
            </a:xfrm>
            <a:prstGeom prst="rect">
              <a:avLst/>
            </a:prstGeom>
          </p:spPr>
        </p:pic>
      </p:grpSp>
      <p:sp>
        <p:nvSpPr>
          <p:cNvPr id="9" name="内容占位符 1"/>
          <p:cNvSpPr txBox="1">
            <a:spLocks/>
          </p:cNvSpPr>
          <p:nvPr/>
        </p:nvSpPr>
        <p:spPr bwMode="auto">
          <a:xfrm>
            <a:off x="360854" y="33413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先摆明观点；然后分析文章开头郦道元和李渤两人关于石钟山山名由来的说法；最后这一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，有其深刻含义：郦道元是经过实地考察的，然而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言之不详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，所以使人产生怀疑，这是可叹的；李渤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以斧斤考击而求之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的做法本身就很可笑，由此得出的结论自然是浅陋的。</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843548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algn="ctr" hangingPunct="0">
              <a:spcAft>
                <a:spcPts val="0"/>
              </a:spcAft>
            </a:pP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文言文阅读之定语后置句</a:t>
            </a:r>
            <a:endParaRPr lang="en-US"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50048"/>
            <a:ext cx="2015490" cy="370840"/>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3723044032"/>
              </p:ext>
            </p:extLst>
          </p:nvPr>
        </p:nvGraphicFramePr>
        <p:xfrm>
          <a:off x="343710" y="2533282"/>
          <a:ext cx="11502992" cy="3992062"/>
        </p:xfrm>
        <a:graphic>
          <a:graphicData uri="http://schemas.openxmlformats.org/drawingml/2006/table">
            <a:tbl>
              <a:tblPr firstRow="1" firstCol="1" bandRow="1"/>
              <a:tblGrid>
                <a:gridCol w="1281433">
                  <a:extLst>
                    <a:ext uri="{9D8B030D-6E8A-4147-A177-3AD203B41FA5}">
                      <a16:colId xmlns:a16="http://schemas.microsoft.com/office/drawing/2014/main" val="1105255330"/>
                    </a:ext>
                  </a:extLst>
                </a:gridCol>
                <a:gridCol w="10221559">
                  <a:extLst>
                    <a:ext uri="{9D8B030D-6E8A-4147-A177-3AD203B41FA5}">
                      <a16:colId xmlns:a16="http://schemas.microsoft.com/office/drawing/2014/main" val="4230594307"/>
                    </a:ext>
                  </a:extLst>
                </a:gridCol>
              </a:tblGrid>
              <a:tr h="57050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方正清刻本悦宋简体"/>
                          <a:cs typeface="Times New Roman" panose="02020603050405020304" pitchFamily="18" charset="0"/>
                        </a:rPr>
                        <a:t>语言建构与运用文化传承与理解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405513791"/>
                  </a:ext>
                </a:extLst>
              </a:tr>
              <a:tr h="230614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定语是用来修饰或限制名词的，在现代汉语中一般放在中心语之前。但在古代汉语中，定语可以放在中心语之后，我们称这种特殊句式为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定语后置句</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定语后置句</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是高考考查的文言文特殊句式之一，翻译时，必须将后置的定语移至中心语之前。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4100394790"/>
                  </a:ext>
                </a:extLst>
              </a:tr>
              <a:tr h="111541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设问方法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文中画波浪线的部分有三处需要断句，请将相应位置的标号涂黑。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把文中画横线的句子翻译成现代汉语。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34810475"/>
                  </a:ext>
                </a:extLst>
              </a:tr>
            </a:tbl>
          </a:graphicData>
        </a:graphic>
      </p:graphicFrame>
    </p:spTree>
    <p:extLst>
      <p:ext uri="{BB962C8B-B14F-4D97-AF65-F5344CB8AC3E}">
        <p14:creationId xmlns:p14="http://schemas.microsoft.com/office/powerpoint/2010/main" val="3808585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教材晒清单.EPS" descr="id:2147488590;FounderCES"/>
          <p:cNvPicPr/>
          <p:nvPr/>
        </p:nvPicPr>
        <p:blipFill>
          <a:blip r:embed="rId2">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5" name="相关链接.EPS" descr="id:2147488604;FounderCES"/>
          <p:cNvPicPr/>
          <p:nvPr/>
        </p:nvPicPr>
        <p:blipFill>
          <a:blip r:embed="rId3">
            <a:clrChange>
              <a:clrFrom>
                <a:srgbClr val="000000">
                  <a:alpha val="0"/>
                </a:srgbClr>
              </a:clrFrom>
              <a:clrTo>
                <a:srgbClr val="000000">
                  <a:alpha val="0"/>
                </a:srgbClr>
              </a:clrTo>
            </a:clrChange>
          </a:blip>
          <a:stretch>
            <a:fillRect/>
          </a:stretch>
        </p:blipFill>
        <p:spPr>
          <a:xfrm>
            <a:off x="406574" y="1365261"/>
            <a:ext cx="2015490" cy="388620"/>
          </a:xfrm>
          <a:prstGeom prst="rect">
            <a:avLst/>
          </a:prstGeom>
        </p:spPr>
      </p:pic>
      <p:grpSp>
        <p:nvGrpSpPr>
          <p:cNvPr id="6" name="组合 5"/>
          <p:cNvGrpSpPr/>
          <p:nvPr/>
        </p:nvGrpSpPr>
        <p:grpSpPr>
          <a:xfrm>
            <a:off x="478583" y="1995227"/>
            <a:ext cx="1460162" cy="461665"/>
            <a:chOff x="345811" y="1394670"/>
            <a:chExt cx="1460162" cy="461665"/>
          </a:xfrm>
        </p:grpSpPr>
        <p:pic>
          <p:nvPicPr>
            <p:cNvPr id="7" name="BS23A.EPS" descr="id:2147488611;FounderCES"/>
            <p:cNvPicPr/>
            <p:nvPr/>
          </p:nvPicPr>
          <p:blipFill>
            <a:blip r:embed="rId4"/>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背景解读</a:t>
              </a:r>
              <a:endParaRPr lang="zh-CN" altLang="en-US" dirty="0"/>
            </a:p>
          </p:txBody>
        </p:sp>
      </p:grpSp>
      <p:sp>
        <p:nvSpPr>
          <p:cNvPr id="9" name="内容占位符 1"/>
          <p:cNvSpPr>
            <a:spLocks noGrp="1"/>
          </p:cNvSpPr>
          <p:nvPr>
            <p:ph idx="1"/>
          </p:nvPr>
        </p:nvSpPr>
        <p:spPr>
          <a:xfrm>
            <a:off x="360854" y="2492896"/>
            <a:ext cx="11485848" cy="3970318"/>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钟山位于鄱阳湖入长江之口处，属江西九江湖口县。石钟山山体由石灰岩构成，有南、北两座山：南边一座濒临鄱阳湖的叫上钟山，北边一座濒临长江的叫下钟山。石钟山虽然并不高大，但因位于鄱阳湖入长江处，交通方便，而且波光山色，风景优美，所以历来为旅游胜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宋神宗元丰七年（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1084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）六月，苏轼由黄州团练副使调任汝州（</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今属河南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）团练副使时，顺便送他的长子苏迈到饶州德兴县（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今属江西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）任县尉，途经湖口县，游览了石钟山，写了这篇文章。</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0736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5078313"/>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定语后置句的常见类型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B3002D"/>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以</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之</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引导的定语后置句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使定语后置，即以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为助词，其语法结构为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）＋定语（</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形容词或其他短语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。翻译时，去掉虚词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，将后置定语调整至中心语前，加上一个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即可。例如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蚓无爪牙之利，筋骨之强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B3002D"/>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以</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者</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引导的定语后置句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引导的定语后置，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为助词，无意义，其语法结构为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中心词＋定语＋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。翻译时要先调整语序，将定语调至名词前，去掉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客有吹洞箫者，倚歌而和之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825912"/>
            <a:ext cx="2015490" cy="370840"/>
          </a:xfrm>
          <a:prstGeom prst="rect">
            <a:avLst/>
          </a:prstGeom>
        </p:spPr>
      </p:pic>
    </p:spTree>
    <p:extLst>
      <p:ext uri="{BB962C8B-B14F-4D97-AF65-F5344CB8AC3E}">
        <p14:creationId xmlns:p14="http://schemas.microsoft.com/office/powerpoint/2010/main" val="31004583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B3002D"/>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以</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之</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者</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引导的定语后置句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文言句式中，在中心词和后置定语之间加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来煞尾，其语法结构为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助词、标志词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。在翻译时要去掉这两个助词，然后调整语序，将后置定语调整到中心语之前，去掉虚词且加上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字。例如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石之铿然有声者，所在皆是也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B3002D"/>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数量词或数词做定语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数量词或数词做定语，前置时与现代汉语相同；后置时与现代汉语相反，其语法结构为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中心语＋数量定语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。翻译时要将数词调整至中心词前，如果没有量词，可以加上适当的量词。例如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冠者五六人，童子六七人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9071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a:solidFill>
                  <a:srgbClr val="B3002D"/>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以</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而</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者</a:t>
            </a:r>
            <a:r>
              <a:rPr lang="en-US" altLang="zh-CN" b="1">
                <a:solidFill>
                  <a:srgbClr val="B3002D"/>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B3002D"/>
                </a:solidFill>
                <a:latin typeface="Times New Roman" panose="02020603050405020304" pitchFamily="18" charset="0"/>
                <a:ea typeface="黑体" panose="02010609060101010101" pitchFamily="49" charset="-122"/>
                <a:cs typeface="Times New Roman" panose="02020603050405020304" pitchFamily="18" charset="0"/>
              </a:rPr>
              <a:t>引导的定语后置句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引导的定语后置句，在文言文中数量不多，其语法结构为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）＋后置定语＋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。翻译时要将后置定语调整至中心词前，去掉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缙绅而能不易其志者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07308" y="3068960"/>
            <a:ext cx="11439394" cy="576248"/>
            <a:chOff x="407308" y="4869160"/>
            <a:chExt cx="11439394" cy="576248"/>
          </a:xfrm>
        </p:grpSpPr>
        <p:sp>
          <p:nvSpPr>
            <p:cNvPr id="4" name="内容占位符 1"/>
            <p:cNvSpPr txBox="1">
              <a:spLocks/>
            </p:cNvSpPr>
            <p:nvPr/>
          </p:nvSpPr>
          <p:spPr bwMode="auto">
            <a:xfrm>
              <a:off x="3117294" y="4869160"/>
              <a:ext cx="872940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基础过关提优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P61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21XBS5.EPS" descr="id:2147488654;FounderCES"/>
            <p:cNvPicPr/>
            <p:nvPr/>
          </p:nvPicPr>
          <p:blipFill>
            <a:blip r:embed="rId2"/>
            <a:stretch>
              <a:fillRect/>
            </a:stretch>
          </p:blipFill>
          <p:spPr>
            <a:xfrm>
              <a:off x="407308" y="5011907"/>
              <a:ext cx="2015490" cy="370840"/>
            </a:xfrm>
            <a:prstGeom prst="rect">
              <a:avLst/>
            </a:prstGeom>
          </p:spPr>
        </p:pic>
        <p:pic>
          <p:nvPicPr>
            <p:cNvPr id="6" name="手指.EPS" descr="id:2147488661;FounderCES"/>
            <p:cNvPicPr/>
            <p:nvPr/>
          </p:nvPicPr>
          <p:blipFill>
            <a:blip r:embed="rId3"/>
            <a:stretch>
              <a:fillRect/>
            </a:stretch>
          </p:blipFill>
          <p:spPr>
            <a:xfrm>
              <a:off x="2469222" y="5074862"/>
              <a:ext cx="601648" cy="261744"/>
            </a:xfrm>
            <a:prstGeom prst="rect">
              <a:avLst/>
            </a:prstGeom>
          </p:spPr>
        </p:pic>
      </p:grpSp>
    </p:spTree>
    <p:extLst>
      <p:ext uri="{BB962C8B-B14F-4D97-AF65-F5344CB8AC3E}">
        <p14:creationId xmlns:p14="http://schemas.microsoft.com/office/powerpoint/2010/main" val="2288719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4557"/>
            <a:ext cx="11485848" cy="3900235"/>
          </a:xfrm>
        </p:spPr>
        <p:txBody>
          <a:bodyPr/>
          <a:lstStyle/>
          <a:p>
            <a:pPr hangingPunct="0">
              <a:spcAft>
                <a:spcPts val="0"/>
              </a:spcAft>
              <a:tabLst>
                <a:tab pos="11160000" algn="r"/>
              </a:tabLst>
            </a:pP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古诗文名句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11160000" algn="r"/>
              </a:tabLs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苏 轼 名 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）临战而思生，则战必不力。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《思堂记》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）枝上柳绵吹又少。天涯何处无芳草。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《蝶恋花》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花褪残红青杏小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）小舟从此逝，江海寄余生。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《临江仙》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夜饮东坡醒复醉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）博观而约取，厚积而薄发。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《稼说送张琥》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1160000" algn="r"/>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）竹杖芒鞋轻胜马，谁怕？一蓑烟雨任平生。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《定风波》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莫听穿林打叶声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407308" y="1349821"/>
            <a:ext cx="2015490" cy="370840"/>
          </a:xfrm>
          <a:prstGeom prst="rect">
            <a:avLst/>
          </a:prstGeom>
        </p:spPr>
      </p:pic>
    </p:spTree>
    <p:extLst>
      <p:ext uri="{BB962C8B-B14F-4D97-AF65-F5344CB8AC3E}">
        <p14:creationId xmlns:p14="http://schemas.microsoft.com/office/powerpoint/2010/main" val="26735627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4361900"/>
          </a:xfrm>
        </p:spPr>
        <p:txBody>
          <a:bodyPr/>
          <a:lstStyle/>
          <a:p>
            <a:pPr algn="ctr" hangingPunct="0">
              <a:lnSpc>
                <a:spcPct val="130000"/>
              </a:lnSpc>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给</a:t>
            </a:r>
            <a:r>
              <a:rPr lang="en-US" altLang="zh-CN" b="1">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真相</a:t>
            </a:r>
            <a:r>
              <a:rPr lang="en-US" altLang="zh-CN" b="1">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留下空位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为探得石钟山山名的由来，苏轼不畏艰难险阻，亲自探寻真相，表现了其注重调查研究，以寻求真相的求实精神。从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盖叹郦元之简，而笑李渤之陋也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中，我们也可以看到苏轼的质疑精神。他不囿于成见，保持独立思考与判断，在当下尤其值得珍视。如今，我们有了更发达的搜寻信息的手段，可以轻易抵达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目见耳闻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，但不等于掌握了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。如果没有质疑和独立思考的能力，我们很容易成为信息的容器和装卸工，甚至被误导。所以，我们要求真求实，勇于修正甚至颠覆自己曾经得到的结论，给尚未到来的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留下空位。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实践</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质疑</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观察与思考</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求真求实</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en-US"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06574" y="791977"/>
            <a:ext cx="2015490" cy="388620"/>
          </a:xfrm>
          <a:prstGeom prst="rect">
            <a:avLst/>
          </a:prstGeom>
        </p:spPr>
      </p:pic>
      <p:grpSp>
        <p:nvGrpSpPr>
          <p:cNvPr id="4" name="组合 3"/>
          <p:cNvGrpSpPr/>
          <p:nvPr/>
        </p:nvGrpSpPr>
        <p:grpSpPr>
          <a:xfrm>
            <a:off x="406574" y="1340768"/>
            <a:ext cx="1211580" cy="461665"/>
            <a:chOff x="1454436" y="1286866"/>
            <a:chExt cx="1211580" cy="461665"/>
          </a:xfrm>
        </p:grpSpPr>
        <p:pic>
          <p:nvPicPr>
            <p:cNvPr id="5" name="BS25.eps" descr="id:2147489774;FounderCES"/>
            <p:cNvPicPr/>
            <p:nvPr/>
          </p:nvPicPr>
          <p:blipFill>
            <a:blip r:embed="rId3"/>
            <a:stretch>
              <a:fillRect/>
            </a:stretch>
          </p:blipFill>
          <p:spPr>
            <a:xfrm>
              <a:off x="1454436" y="1317297"/>
              <a:ext cx="1211580" cy="395605"/>
            </a:xfrm>
            <a:prstGeom prst="rect">
              <a:avLst/>
            </a:prstGeom>
          </p:spPr>
        </p:pic>
        <p:sp>
          <p:nvSpPr>
            <p:cNvPr id="6" name="矩形 5"/>
            <p:cNvSpPr/>
            <p:nvPr/>
          </p:nvSpPr>
          <p:spPr>
            <a:xfrm>
              <a:off x="1477274" y="1286866"/>
              <a:ext cx="1112805" cy="461665"/>
            </a:xfrm>
            <a:prstGeom prst="rect">
              <a:avLst/>
            </a:prstGeom>
          </p:spPr>
          <p:txBody>
            <a:bodyPr wrap="none">
              <a:spAutoFit/>
            </a:bodyPr>
            <a:lstStyle/>
            <a:p>
              <a:r>
                <a:rPr lang="zh-CN" altLang="zh-CN" sz="2400">
                  <a:solidFill>
                    <a:schemeClr val="bg1"/>
                  </a:solidFill>
                  <a:ea typeface="黑体" panose="02010609060101010101" pitchFamily="49" charset="-122"/>
                  <a:cs typeface="Times New Roman" panose="02020603050405020304" pitchFamily="18" charset="0"/>
                </a:rPr>
                <a:t>素材一</a:t>
              </a:r>
              <a:endParaRPr lang="zh-CN" altLang="en-US">
                <a:solidFill>
                  <a:schemeClr val="bg1"/>
                </a:solidFill>
              </a:endParaRPr>
            </a:p>
          </p:txBody>
        </p:sp>
      </p:grpSp>
    </p:spTree>
    <p:extLst>
      <p:ext uri="{BB962C8B-B14F-4D97-AF65-F5344CB8AC3E}">
        <p14:creationId xmlns:p14="http://schemas.microsoft.com/office/powerpoint/2010/main" val="39782580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9554"/>
            <a:ext cx="11485848" cy="3416320"/>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苏轼阅书无数，采用了独特的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提纲挈领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八面受敌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书法，这些高效的学习方法的使用，让他在短时间内既能掌握大量知识，又能对书籍进行全面而深入的理解，帮助他在文学、历史、政治等多个领域都取得了卓越成就。在追求知识的道路上，找到适合自己的高效学习方法至关重要，它能让我们的努力更加精准有力，使我们在有限的时间内收获更多的果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适用主题</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读书</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方法</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高效</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en-US"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3" name="组合 2"/>
          <p:cNvGrpSpPr/>
          <p:nvPr/>
        </p:nvGrpSpPr>
        <p:grpSpPr>
          <a:xfrm>
            <a:off x="406574" y="836712"/>
            <a:ext cx="1211580" cy="461665"/>
            <a:chOff x="1454436" y="1286866"/>
            <a:chExt cx="1211580" cy="461665"/>
          </a:xfrm>
        </p:grpSpPr>
        <p:pic>
          <p:nvPicPr>
            <p:cNvPr id="4" name="BS25.eps" descr="id:2147489774;FounderCES"/>
            <p:cNvPicPr/>
            <p:nvPr/>
          </p:nvPicPr>
          <p:blipFill>
            <a:blip r:embed="rId2"/>
            <a:stretch>
              <a:fillRect/>
            </a:stretch>
          </p:blipFill>
          <p:spPr>
            <a:xfrm>
              <a:off x="1454436" y="1317297"/>
              <a:ext cx="1211580" cy="395605"/>
            </a:xfrm>
            <a:prstGeom prst="rect">
              <a:avLst/>
            </a:prstGeom>
          </p:spPr>
        </p:pic>
        <p:sp>
          <p:nvSpPr>
            <p:cNvPr id="5" name="矩形 4"/>
            <p:cNvSpPr/>
            <p:nvPr/>
          </p:nvSpPr>
          <p:spPr>
            <a:xfrm>
              <a:off x="1477274" y="1286866"/>
              <a:ext cx="1112805" cy="461665"/>
            </a:xfrm>
            <a:prstGeom prst="rect">
              <a:avLst/>
            </a:prstGeom>
          </p:spPr>
          <p:txBody>
            <a:bodyPr wrap="none">
              <a:spAutoFit/>
            </a:bodyPr>
            <a:lstStyle/>
            <a:p>
              <a:r>
                <a:rPr lang="zh-CN" altLang="zh-CN" sz="2400">
                  <a:solidFill>
                    <a:schemeClr val="bg1"/>
                  </a:solidFill>
                  <a:ea typeface="黑体" panose="02010609060101010101" pitchFamily="49" charset="-122"/>
                  <a:cs typeface="Times New Roman" panose="02020603050405020304" pitchFamily="18" charset="0"/>
                </a:rPr>
                <a:t>素材</a:t>
              </a:r>
              <a:r>
                <a:rPr lang="zh-CN" altLang="en-US" sz="240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spTree>
    <p:extLst>
      <p:ext uri="{BB962C8B-B14F-4D97-AF65-F5344CB8AC3E}">
        <p14:creationId xmlns:p14="http://schemas.microsoft.com/office/powerpoint/2010/main" val="3931632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416320"/>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唐宋八大家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唐宋八大家，又称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唐宋散文八大家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，是唐代的韩愈、柳宗元和宋代的欧阳修、苏洵、苏轼、苏辙、王安石、曾巩八位散文家的合称。其中韩愈、柳宗元是唐代古文运动的领袖，欧阳修、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是宋代古文运动的核心人物，王安石、曾巩是临川文学的代表人物。他们先后掀起的古文革新浪潮，使诗文的陈旧面貌焕然</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一新。</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78583" y="836712"/>
            <a:ext cx="1460162" cy="461665"/>
            <a:chOff x="345811" y="1394670"/>
            <a:chExt cx="1460162" cy="461665"/>
          </a:xfrm>
        </p:grpSpPr>
        <p:pic>
          <p:nvPicPr>
            <p:cNvPr id="4" name="BS23A.EPS" descr="id:2147488611;FounderCES"/>
            <p:cNvPicPr/>
            <p:nvPr/>
          </p:nvPicPr>
          <p:blipFill>
            <a:blip r:embed="rId2"/>
            <a:stretch>
              <a:fillRect/>
            </a:stretch>
          </p:blipFill>
          <p:spPr>
            <a:xfrm>
              <a:off x="345811" y="1412776"/>
              <a:ext cx="1460162" cy="432048"/>
            </a:xfrm>
            <a:prstGeom prst="rect">
              <a:avLst/>
            </a:prstGeom>
          </p:spPr>
        </p:pic>
        <p:sp>
          <p:nvSpPr>
            <p:cNvPr id="5" name="矩形 4"/>
            <p:cNvSpPr/>
            <p:nvPr/>
          </p:nvSpPr>
          <p:spPr>
            <a:xfrm>
              <a:off x="354863" y="1394670"/>
              <a:ext cx="1422184" cy="461665"/>
            </a:xfrm>
            <a:prstGeom prst="rect">
              <a:avLst/>
            </a:prstGeom>
          </p:spPr>
          <p:txBody>
            <a:bodyPr wrap="none">
              <a:spAutoFit/>
            </a:bodyPr>
            <a:lstStyle/>
            <a:p>
              <a:r>
                <a:rPr lang="zh-CN" altLang="en-US" sz="2400" dirty="0">
                  <a:solidFill>
                    <a:srgbClr val="000000"/>
                  </a:solidFill>
                  <a:ea typeface="黑体" panose="02010609060101010101" pitchFamily="49" charset="-122"/>
                  <a:cs typeface="Times New Roman" panose="02020603050405020304" pitchFamily="18" charset="0"/>
                </a:rPr>
                <a:t>文化常识</a:t>
              </a:r>
              <a:endParaRPr lang="zh-CN" altLang="en-US" dirty="0"/>
            </a:p>
          </p:txBody>
        </p:sp>
      </p:grpSp>
    </p:spTree>
    <p:extLst>
      <p:ext uri="{BB962C8B-B14F-4D97-AF65-F5344CB8AC3E}">
        <p14:creationId xmlns:p14="http://schemas.microsoft.com/office/powerpoint/2010/main" val="39485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916832"/>
                <a:ext cx="11485848" cy="4224170"/>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《石 钟 山 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《水经》云：</a:t>
                </a:r>
                <a: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彭蠡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之口有石钟山焉。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u="sng">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❶</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郦元以为下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临深潭，微风鼓</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浪，水石相搏，声如洪钟。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是说也，人常疑之。今以钟磬</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置水中，虽大风浪不</a:t>
                </a: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916832"/>
                <a:ext cx="11485848" cy="4224170"/>
              </a:xfrm>
              <a:blipFill>
                <a:blip r:embed="rId2"/>
                <a:stretch>
                  <a:fillRect l="-796" r="-849"/>
                </a:stretch>
              </a:blipFill>
            </p:spPr>
            <p:txBody>
              <a:bodyPr/>
              <a:lstStyle/>
              <a:p>
                <a:r>
                  <a:rPr lang="zh-CN" altLang="en-US">
                    <a:noFill/>
                  </a:rPr>
                  <a:t> </a:t>
                </a:r>
              </a:p>
            </p:txBody>
          </p:sp>
        </mc:Fallback>
      </mc:AlternateContent>
      <p:pic>
        <p:nvPicPr>
          <p:cNvPr id="3" name="24译注赏析.EPS" descr="id:2147489395;FounderCES"/>
          <p:cNvPicPr/>
          <p:nvPr/>
        </p:nvPicPr>
        <p:blipFill>
          <a:blip r:embed="rId3"/>
          <a:stretch>
            <a:fillRect/>
          </a:stretch>
        </p:blipFill>
        <p:spPr>
          <a:xfrm>
            <a:off x="407308" y="872772"/>
            <a:ext cx="2015490" cy="370840"/>
          </a:xfrm>
          <a:prstGeom prst="rect">
            <a:avLst/>
          </a:prstGeom>
        </p:spPr>
      </p:pic>
      <p:pic>
        <p:nvPicPr>
          <p:cNvPr id="4" name="译文.EPS" descr="id:2147489416;FounderCES"/>
          <p:cNvPicPr/>
          <p:nvPr/>
        </p:nvPicPr>
        <p:blipFill>
          <a:blip r:embed="rId4"/>
          <a:stretch>
            <a:fillRect/>
          </a:stretch>
        </p:blipFill>
        <p:spPr>
          <a:xfrm>
            <a:off x="407308" y="1402218"/>
            <a:ext cx="1259840" cy="483235"/>
          </a:xfrm>
          <a:prstGeom prst="rect">
            <a:avLst/>
          </a:prstGeom>
        </p:spPr>
      </p:pic>
      <p:sp>
        <p:nvSpPr>
          <p:cNvPr id="5" name="内容占位符 1"/>
          <p:cNvSpPr txBox="1">
            <a:spLocks/>
          </p:cNvSpPr>
          <p:nvPr/>
        </p:nvSpPr>
        <p:spPr bwMode="auto">
          <a:xfrm>
            <a:off x="360854" y="355491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《水经》说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鄱阳湖的湖口有座石钟山。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郦道元认为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石钟山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面靠近深潭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微风激荡波浪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水和石头互相拍打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声音好像大钟一般。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这个说法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人们常常怀疑它。现在把钟磬放在水中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即使大风大浪也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08794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36902"/>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能鸣也，而况石乎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❷</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至唐李渤始访其遗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踪</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，得双石于潭上，扣而聆之，南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声函胡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，北音清 越</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，桴止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响腾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，余韵</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徐歇。自以为得之矣。然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36902"/>
              </a:xfrm>
              <a:blipFill>
                <a:blip r:embed="rId2"/>
                <a:stretch>
                  <a:fillRect l="-796" r="-849"/>
                </a:stretch>
              </a:blipFill>
            </p:spPr>
            <p:txBody>
              <a:bodyPr/>
              <a:lstStyle/>
              <a:p>
                <a:r>
                  <a:rPr lang="zh-CN" altLang="en-US">
                    <a:noFill/>
                  </a:rPr>
                  <a:t> </a:t>
                </a:r>
              </a:p>
            </p:txBody>
          </p:sp>
        </mc:Fallback>
      </mc:AlternateContent>
      <p:sp>
        <p:nvSpPr>
          <p:cNvPr id="3" name="内容占位符 4"/>
          <p:cNvSpPr txBox="1">
            <a:spLocks/>
          </p:cNvSpPr>
          <p:nvPr/>
        </p:nvSpPr>
        <p:spPr bwMode="auto">
          <a:xfrm>
            <a:off x="360854" y="126876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不能使它发出声响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何况是石头呢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到了唐代李渤开始访求石钟山的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所在地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在深潭边找到两块山石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敲击它们聆听声音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南边那块山石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的声音重浊模糊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北边那块山石的声音清脆悠扬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鼓槌停止了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敲击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声音还在传播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余音慢慢消失。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自认为找到了原因。但是这个说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73789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840632"/>
              </a:xfrm>
            </p:spPr>
            <p:txBody>
              <a:bodyPr/>
              <a:lstStyle/>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是说也，余尤疑之。石之铿然有声者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⑨</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，所在皆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是也，而此独以钟名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⑩</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，何哉</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baseline="30000">
                                <a:solidFill>
                                  <a:srgbClr val="000000"/>
                                </a:solidFill>
                                <a:latin typeface="Times New Roman" panose="02020603050405020304" pitchFamily="18" charset="0"/>
                                <a:ea typeface="MS Gothic" panose="020B0609070205080204" pitchFamily="49" charset="-128"/>
                                <a:cs typeface="MS Gothic" panose="020B0609070205080204" pitchFamily="49" charset="-128"/>
                              </a:rPr>
                              <m:t>❸</m:t>
                            </m:r>
                          </m:sup>
                        </m:sSup>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840632"/>
              </a:xfrm>
              <a:blipFill>
                <a:blip r:embed="rId2"/>
                <a:stretch>
                  <a:fillRect l="-796" r="-849" b="-1325"/>
                </a:stretch>
              </a:blipFill>
            </p:spPr>
            <p:txBody>
              <a:bodyPr/>
              <a:lstStyle/>
              <a:p>
                <a:r>
                  <a:rPr lang="zh-CN" altLang="en-US">
                    <a:noFill/>
                  </a:rPr>
                  <a:t> </a:t>
                </a:r>
              </a:p>
            </p:txBody>
          </p:sp>
        </mc:Fallback>
      </mc:AlternateContent>
      <p:sp>
        <p:nvSpPr>
          <p:cNvPr id="3" name="内容占位符 5"/>
          <p:cNvSpPr txBox="1">
            <a:spLocks/>
          </p:cNvSpPr>
          <p:nvPr/>
        </p:nvSpPr>
        <p:spPr bwMode="auto">
          <a:xfrm>
            <a:off x="360854" y="12687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我更加怀疑。敲击后能发出响亮声音的石头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到处都是这样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却只</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有这座山用钟来命名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40343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2792239"/>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彭蠡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鄱阳湖的别称。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激荡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掀动。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古代打击乐器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形状像曲尺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用玉或石制成。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遗踪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旧址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陈迹。这里指所在地。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函胡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清越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清脆悠扬。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止响腾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鼓槌停止了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敲击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声音还在传播。腾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传播。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声音。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石之铿然有声者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定语后置句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铿然有声之石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kēnɡ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形容敲击金石发出的响亮的声音。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命名、取名。</a:t>
            </a: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1234360" y="3645024"/>
            <a:ext cx="10612341"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提出石钟山得名由来的两种说法及对其的怀疑。</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段析.EPS" descr="id:2147489887;FounderCES"/>
          <p:cNvPicPr/>
          <p:nvPr/>
        </p:nvPicPr>
        <p:blipFill>
          <a:blip r:embed="rId2"/>
          <a:stretch>
            <a:fillRect/>
          </a:stretch>
        </p:blipFill>
        <p:spPr>
          <a:xfrm>
            <a:off x="334566" y="3737315"/>
            <a:ext cx="899795" cy="421640"/>
          </a:xfrm>
          <a:prstGeom prst="rect">
            <a:avLst/>
          </a:prstGeom>
        </p:spPr>
      </p:pic>
    </p:spTree>
    <p:extLst>
      <p:ext uri="{BB962C8B-B14F-4D97-AF65-F5344CB8AC3E}">
        <p14:creationId xmlns:p14="http://schemas.microsoft.com/office/powerpoint/2010/main" val="803473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60854" y="908720"/>
            <a:ext cx="11485847" cy="5616624"/>
            <a:chOff x="360854" y="908720"/>
            <a:chExt cx="11485847" cy="5616624"/>
          </a:xfrm>
        </p:grpSpPr>
        <p:pic>
          <p:nvPicPr>
            <p:cNvPr id="6" name="图片 5"/>
            <p:cNvPicPr>
              <a:picLocks noChangeAspect="1"/>
            </p:cNvPicPr>
            <p:nvPr/>
          </p:nvPicPr>
          <p:blipFill>
            <a:blip r:embed="rId2"/>
            <a:stretch>
              <a:fillRect/>
            </a:stretch>
          </p:blipFill>
          <p:spPr>
            <a:xfrm>
              <a:off x="360854" y="908720"/>
              <a:ext cx="11485847" cy="5616624"/>
            </a:xfrm>
            <a:prstGeom prst="rect">
              <a:avLst/>
            </a:prstGeom>
          </p:spPr>
        </p:pic>
        <p:pic>
          <p:nvPicPr>
            <p:cNvPr id="8" name="赏析.EPS" descr="id:2147489409;FounderCES"/>
            <p:cNvPicPr/>
            <p:nvPr/>
          </p:nvPicPr>
          <p:blipFill>
            <a:blip r:embed="rId3"/>
            <a:stretch>
              <a:fillRect/>
            </a:stretch>
          </p:blipFill>
          <p:spPr>
            <a:xfrm>
              <a:off x="5653880" y="1019641"/>
              <a:ext cx="899795" cy="474980"/>
            </a:xfrm>
            <a:prstGeom prst="rect">
              <a:avLst/>
            </a:prstGeom>
          </p:spPr>
        </p:pic>
      </p:grpSp>
      <p:sp>
        <p:nvSpPr>
          <p:cNvPr id="7" name="内容占位符 1"/>
          <p:cNvSpPr txBox="1">
            <a:spLocks/>
          </p:cNvSpPr>
          <p:nvPr/>
        </p:nvSpPr>
        <p:spPr bwMode="auto">
          <a:xfrm>
            <a:off x="360854" y="1541115"/>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提出石钟山得名由来的两种说法，以及对这两种说法的怀疑。可以分为三层。此处为第一层，引《水经》上的话，交代石钟山的所在地，紧扣题目，点出石钟山，引起下文。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此处为第二层，提出郦道元对石钟山得名由来的说法，点明人们对此说法的怀疑态度，由此引出李渤的说法。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EF3E22"/>
                </a:solidFill>
                <a:latin typeface="Times New Roman" panose="02020603050405020304" pitchFamily="18" charset="0"/>
                <a:ea typeface="MS Gothic" panose="020B0609070205080204" pitchFamily="49" charset="-128"/>
                <a:cs typeface="MS Gothic" panose="020B0609070205080204" pitchFamily="49" charset="-128"/>
              </a:rPr>
              <a:t>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此处为第三层，提出李渤的说法并质疑。作者在对郦道元和李渤的两种说法的评述上，视角有所不同：用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人常疑之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说明人们对郦道元说法的疑惑，表达了客观态度；用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余尤疑之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强调自己对李渤说法的否定，表达了主观态度。作者在比较中为质疑奠定基础，也为下文实地考察提供依据。</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45141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204758"/>
              </a:xfrm>
            </p:spPr>
            <p:txBody>
              <a:bodyPr/>
              <a:lstStyle/>
              <a:p>
                <a:pPr indent="630555"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元丰七年六月丁丑，余自齐安舟</a:t>
                </a:r>
                <a14:m>
                  <m:oMath xmlns:m="http://schemas.openxmlformats.org/officeDocument/2006/math">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行适临汝，而长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子迈将赴饶之德兴尉，送之至湖口，因得观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所谓石钟者。寺僧使小童持斧，于乱石间择其一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二扣之，硿硿焉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。余固笑而不信也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zh-CN" altLang="zh-CN" b="1" u="sng" baseline="30000">
                                <a:solidFill>
                                  <a:srgbClr val="000000"/>
                                </a:solidFill>
                                <a:uFill>
                                  <a:solidFill>
                                    <a:srgbClr val="000000"/>
                                  </a:solidFill>
                                </a:uFill>
                                <a:latin typeface="Times New Roman" panose="02020603050405020304" pitchFamily="18" charset="0"/>
                                <a:ea typeface="MS Gothic" panose="020B0609070205080204" pitchFamily="49" charset="-128"/>
                                <a:cs typeface="MS Gothic" panose="020B0609070205080204" pitchFamily="49" charset="-128"/>
                              </a:rPr>
                              <m:t>❹</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至暮夜月明，独与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迈乘小舟，至绝壁下。大石侧</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立千尺，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04758"/>
              </a:xfrm>
              <a:blipFill>
                <a:blip r:embed="rId2"/>
                <a:stretch>
                  <a:fillRect l="-796" t="-1288"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84909"/>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元丰七年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1084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六月丁丑日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我从齐安乘船到临汝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而大儿子苏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迈将要去赴任饶州德兴县的县尉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送他到湖口县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因而能够看到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传说中的石钟山。庙里的和尚让小童拿着斧头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在乱石中间选一两处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敲打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硿硿地响。我只是笑却不相信。到了晚上月光明亮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独自和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苏迈坐着小船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到断壁下面。巨大的山石耸立在旁边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有千尺之高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8567999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TotalTime>
  <Words>3412</Words>
  <Application>Microsoft Office PowerPoint</Application>
  <PresentationFormat>自定义</PresentationFormat>
  <Paragraphs>175</Paragraphs>
  <Slides>25</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MS Gothic</vt:lpstr>
      <vt:lpstr>MS Mincho</vt:lpstr>
      <vt:lpstr>方正清刻本悦宋简体</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Lenovo</cp:lastModifiedBy>
  <cp:revision>412</cp:revision>
  <dcterms:created xsi:type="dcterms:W3CDTF">2020-11-06T05:24:00Z</dcterms:created>
  <dcterms:modified xsi:type="dcterms:W3CDTF">2025-09-22T07:59:22Z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